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7" r:id="rId2"/>
    <p:sldId id="272" r:id="rId3"/>
    <p:sldId id="271" r:id="rId4"/>
    <p:sldId id="258" r:id="rId5"/>
    <p:sldId id="260" r:id="rId6"/>
    <p:sldId id="263" r:id="rId7"/>
    <p:sldId id="264" r:id="rId8"/>
    <p:sldId id="296" r:id="rId9"/>
    <p:sldId id="295" r:id="rId10"/>
    <p:sldId id="301" r:id="rId11"/>
    <p:sldId id="265" r:id="rId12"/>
    <p:sldId id="266" r:id="rId13"/>
    <p:sldId id="267" r:id="rId14"/>
    <p:sldId id="268" r:id="rId15"/>
    <p:sldId id="302" r:id="rId16"/>
    <p:sldId id="269" r:id="rId17"/>
    <p:sldId id="273" r:id="rId18"/>
    <p:sldId id="274" r:id="rId19"/>
    <p:sldId id="275" r:id="rId20"/>
    <p:sldId id="276" r:id="rId21"/>
    <p:sldId id="277" r:id="rId22"/>
    <p:sldId id="303" r:id="rId23"/>
    <p:sldId id="278" r:id="rId24"/>
    <p:sldId id="279" r:id="rId25"/>
    <p:sldId id="304" r:id="rId26"/>
    <p:sldId id="280" r:id="rId27"/>
    <p:sldId id="282" r:id="rId28"/>
    <p:sldId id="285" r:id="rId29"/>
    <p:sldId id="284" r:id="rId30"/>
    <p:sldId id="287" r:id="rId31"/>
    <p:sldId id="30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215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3A1B1C-7793-45D5-B874-DEBA1060CEC6}" type="doc">
      <dgm:prSet loTypeId="urn:microsoft.com/office/officeart/2005/8/layout/hierarchy1" loCatId="hierarchy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52630408-25E6-481B-8C06-DA88E78DA69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Семейный бюджет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55973C-F317-43BD-8CF7-E8A4642D0B34}" type="parTrans" cxnId="{95E56688-0079-4A3D-AD01-3FFA7AF573F9}">
      <dgm:prSet/>
      <dgm:spPr/>
      <dgm:t>
        <a:bodyPr/>
        <a:lstStyle/>
        <a:p>
          <a:endParaRPr lang="ru-RU"/>
        </a:p>
      </dgm:t>
    </dgm:pt>
    <dgm:pt modelId="{771C904E-1A36-4EC2-AF0B-11AB6A58FFF3}" type="sibTrans" cxnId="{95E56688-0079-4A3D-AD01-3FFA7AF573F9}">
      <dgm:prSet/>
      <dgm:spPr/>
      <dgm:t>
        <a:bodyPr/>
        <a:lstStyle/>
        <a:p>
          <a:endParaRPr lang="ru-RU"/>
        </a:p>
      </dgm:t>
    </dgm:pt>
    <dgm:pt modelId="{3C91D075-311C-48AF-A850-9555D2EC9FAC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B593EB-1DC0-47A0-84F9-AA723D86ABA5}" type="parTrans" cxnId="{76FFD3D4-265E-4042-9F0F-08E2067C60E7}">
      <dgm:prSet/>
      <dgm:spPr/>
      <dgm:t>
        <a:bodyPr/>
        <a:lstStyle/>
        <a:p>
          <a:endParaRPr lang="ru-RU"/>
        </a:p>
      </dgm:t>
    </dgm:pt>
    <dgm:pt modelId="{9E8F1226-3EEE-41EA-827C-9E2068B2C140}" type="sibTrans" cxnId="{76FFD3D4-265E-4042-9F0F-08E2067C60E7}">
      <dgm:prSet/>
      <dgm:spPr/>
      <dgm:t>
        <a:bodyPr/>
        <a:lstStyle/>
        <a:p>
          <a:endParaRPr lang="ru-RU"/>
        </a:p>
      </dgm:t>
    </dgm:pt>
    <dgm:pt modelId="{46925EF9-21CF-46D2-9F55-7C35E5B68DB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Зарплата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Пенсия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Пособие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Стипендия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Прибыль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Гонорар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230249-73E1-4645-B8F3-6F374D204630}" type="parTrans" cxnId="{C41F9769-6B39-4399-9552-3B880E5EE5C5}">
      <dgm:prSet/>
      <dgm:spPr/>
      <dgm:t>
        <a:bodyPr/>
        <a:lstStyle/>
        <a:p>
          <a:endParaRPr lang="ru-RU"/>
        </a:p>
      </dgm:t>
    </dgm:pt>
    <dgm:pt modelId="{BF9E4A87-B362-45F5-9CDD-B7015EE1C84D}" type="sibTrans" cxnId="{C41F9769-6B39-4399-9552-3B880E5EE5C5}">
      <dgm:prSet/>
      <dgm:spPr/>
      <dgm:t>
        <a:bodyPr/>
        <a:lstStyle/>
        <a:p>
          <a:endParaRPr lang="ru-RU"/>
        </a:p>
      </dgm:t>
    </dgm:pt>
    <dgm:pt modelId="{B7C838FC-E8B7-44D9-968B-5EFE1E405CE0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53417B-914B-4550-B75F-D2C1F238CEE8}" type="parTrans" cxnId="{7AC226FC-A612-404F-8D02-4D44F34D7A27}">
      <dgm:prSet/>
      <dgm:spPr/>
      <dgm:t>
        <a:bodyPr/>
        <a:lstStyle/>
        <a:p>
          <a:endParaRPr lang="ru-RU"/>
        </a:p>
      </dgm:t>
    </dgm:pt>
    <dgm:pt modelId="{78A57916-C84D-4282-9999-C7A60C6692CF}" type="sibTrans" cxnId="{7AC226FC-A612-404F-8D02-4D44F34D7A27}">
      <dgm:prSet/>
      <dgm:spPr/>
      <dgm:t>
        <a:bodyPr/>
        <a:lstStyle/>
        <a:p>
          <a:endParaRPr lang="ru-RU"/>
        </a:p>
      </dgm:t>
    </dgm:pt>
    <dgm:pt modelId="{15F4CBBE-7DC1-45D1-B58F-07800A415CE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Питание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Одежда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Обувь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Оплата жилья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Налоги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Обучение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Лечение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Транспорт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Хобби</a:t>
          </a:r>
          <a:endParaRPr lang="ru-RU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9A807D-AF9C-4E4C-B369-F49B66C88F69}" type="parTrans" cxnId="{79B98185-1F53-4CC8-8D62-D9A863BE7090}">
      <dgm:prSet/>
      <dgm:spPr/>
      <dgm:t>
        <a:bodyPr/>
        <a:lstStyle/>
        <a:p>
          <a:endParaRPr lang="ru-RU"/>
        </a:p>
      </dgm:t>
    </dgm:pt>
    <dgm:pt modelId="{C5DBCFA1-A269-4D0C-9F37-676BAA7DB9C3}" type="sibTrans" cxnId="{79B98185-1F53-4CC8-8D62-D9A863BE7090}">
      <dgm:prSet/>
      <dgm:spPr/>
      <dgm:t>
        <a:bodyPr/>
        <a:lstStyle/>
        <a:p>
          <a:endParaRPr lang="ru-RU"/>
        </a:p>
      </dgm:t>
    </dgm:pt>
    <dgm:pt modelId="{4D076161-CC80-43CD-849A-01A4B208CE3D}" type="pres">
      <dgm:prSet presAssocID="{DA3A1B1C-7793-45D5-B874-DEBA1060CEC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00D7441-CE92-43FA-B379-F19F42833A52}" type="pres">
      <dgm:prSet presAssocID="{52630408-25E6-481B-8C06-DA88E78DA69D}" presName="hierRoot1" presStyleCnt="0"/>
      <dgm:spPr/>
    </dgm:pt>
    <dgm:pt modelId="{40CE5597-D747-4367-B5A1-1800CA6470EA}" type="pres">
      <dgm:prSet presAssocID="{52630408-25E6-481B-8C06-DA88E78DA69D}" presName="composite" presStyleCnt="0"/>
      <dgm:spPr/>
    </dgm:pt>
    <dgm:pt modelId="{616E1AB8-E11D-454E-8CBB-2C1143F85E5B}" type="pres">
      <dgm:prSet presAssocID="{52630408-25E6-481B-8C06-DA88E78DA69D}" presName="background" presStyleLbl="node0" presStyleIdx="0" presStyleCnt="1"/>
      <dgm:spPr/>
    </dgm:pt>
    <dgm:pt modelId="{A5BC52BE-16D6-4D48-8BC0-470969FEDFB6}" type="pres">
      <dgm:prSet presAssocID="{52630408-25E6-481B-8C06-DA88E78DA69D}" presName="text" presStyleLbl="fgAcc0" presStyleIdx="0" presStyleCnt="1" custScaleX="305702" custScaleY="1049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1CFDC2-951C-4D18-A611-C186DC848DCA}" type="pres">
      <dgm:prSet presAssocID="{52630408-25E6-481B-8C06-DA88E78DA69D}" presName="hierChild2" presStyleCnt="0"/>
      <dgm:spPr/>
    </dgm:pt>
    <dgm:pt modelId="{B8E4A92A-BDE1-4852-9E7A-AB14BA0A8CC4}" type="pres">
      <dgm:prSet presAssocID="{94B593EB-1DC0-47A0-84F9-AA723D86ABA5}" presName="Name10" presStyleLbl="parChTrans1D2" presStyleIdx="0" presStyleCnt="2"/>
      <dgm:spPr/>
    </dgm:pt>
    <dgm:pt modelId="{36932C54-AD0A-4E38-9F09-03869096EE4E}" type="pres">
      <dgm:prSet presAssocID="{3C91D075-311C-48AF-A850-9555D2EC9FAC}" presName="hierRoot2" presStyleCnt="0"/>
      <dgm:spPr/>
    </dgm:pt>
    <dgm:pt modelId="{C863FB9F-1994-4E92-BBFC-241ABCF1B3F7}" type="pres">
      <dgm:prSet presAssocID="{3C91D075-311C-48AF-A850-9555D2EC9FAC}" presName="composite2" presStyleCnt="0"/>
      <dgm:spPr/>
    </dgm:pt>
    <dgm:pt modelId="{BDEC27F4-1905-4C87-B13D-9BCB3820FC53}" type="pres">
      <dgm:prSet presAssocID="{3C91D075-311C-48AF-A850-9555D2EC9FAC}" presName="background2" presStyleLbl="node2" presStyleIdx="0" presStyleCnt="2"/>
      <dgm:spPr/>
    </dgm:pt>
    <dgm:pt modelId="{1F769DDF-AA23-48C5-8159-D04AA030E2A2}" type="pres">
      <dgm:prSet presAssocID="{3C91D075-311C-48AF-A850-9555D2EC9FAC}" presName="text2" presStyleLbl="fgAcc2" presStyleIdx="0" presStyleCnt="2" custScaleX="130912" custLinFactNeighborX="-1330" custLinFactNeighborY="1110">
        <dgm:presLayoutVars>
          <dgm:chPref val="3"/>
        </dgm:presLayoutVars>
      </dgm:prSet>
      <dgm:spPr/>
    </dgm:pt>
    <dgm:pt modelId="{23CFFC44-DC5D-4687-8ECD-D71E4BE523E6}" type="pres">
      <dgm:prSet presAssocID="{3C91D075-311C-48AF-A850-9555D2EC9FAC}" presName="hierChild3" presStyleCnt="0"/>
      <dgm:spPr/>
    </dgm:pt>
    <dgm:pt modelId="{356477D7-4EC9-4CC2-B48D-9555F53B305C}" type="pres">
      <dgm:prSet presAssocID="{19230249-73E1-4645-B8F3-6F374D204630}" presName="Name17" presStyleLbl="parChTrans1D3" presStyleIdx="0" presStyleCnt="2"/>
      <dgm:spPr/>
    </dgm:pt>
    <dgm:pt modelId="{9E7A0601-C537-4C3B-AF3F-711034E08780}" type="pres">
      <dgm:prSet presAssocID="{46925EF9-21CF-46D2-9F55-7C35E5B68DB0}" presName="hierRoot3" presStyleCnt="0"/>
      <dgm:spPr/>
    </dgm:pt>
    <dgm:pt modelId="{6E8A7B6E-689C-41C2-B3A7-35AAA4778E38}" type="pres">
      <dgm:prSet presAssocID="{46925EF9-21CF-46D2-9F55-7C35E5B68DB0}" presName="composite3" presStyleCnt="0"/>
      <dgm:spPr/>
    </dgm:pt>
    <dgm:pt modelId="{964120EA-8483-47C1-B994-0A59FAABB433}" type="pres">
      <dgm:prSet presAssocID="{46925EF9-21CF-46D2-9F55-7C35E5B68DB0}" presName="background3" presStyleLbl="node3" presStyleIdx="0" presStyleCnt="2"/>
      <dgm:spPr/>
    </dgm:pt>
    <dgm:pt modelId="{F117DEC0-EECB-4C78-882F-CB39D9B6703F}" type="pres">
      <dgm:prSet presAssocID="{46925EF9-21CF-46D2-9F55-7C35E5B68DB0}" presName="text3" presStyleLbl="fgAcc3" presStyleIdx="0" presStyleCnt="2" custScaleX="182438" custScaleY="233581" custLinFactNeighborX="-3769" custLinFactNeighborY="-11451">
        <dgm:presLayoutVars>
          <dgm:chPref val="3"/>
        </dgm:presLayoutVars>
      </dgm:prSet>
      <dgm:spPr/>
    </dgm:pt>
    <dgm:pt modelId="{EC93351E-6295-45A2-B7B2-F20215485C35}" type="pres">
      <dgm:prSet presAssocID="{46925EF9-21CF-46D2-9F55-7C35E5B68DB0}" presName="hierChild4" presStyleCnt="0"/>
      <dgm:spPr/>
    </dgm:pt>
    <dgm:pt modelId="{513821CD-3B53-4642-90FC-9151BD167A00}" type="pres">
      <dgm:prSet presAssocID="{0153417B-914B-4550-B75F-D2C1F238CEE8}" presName="Name10" presStyleLbl="parChTrans1D2" presStyleIdx="1" presStyleCnt="2"/>
      <dgm:spPr/>
    </dgm:pt>
    <dgm:pt modelId="{C0CE2B93-5F18-4EFB-8B79-368BE514B95A}" type="pres">
      <dgm:prSet presAssocID="{B7C838FC-E8B7-44D9-968B-5EFE1E405CE0}" presName="hierRoot2" presStyleCnt="0"/>
      <dgm:spPr/>
    </dgm:pt>
    <dgm:pt modelId="{69D26B96-0404-45F6-B9AD-91289D889815}" type="pres">
      <dgm:prSet presAssocID="{B7C838FC-E8B7-44D9-968B-5EFE1E405CE0}" presName="composite2" presStyleCnt="0"/>
      <dgm:spPr/>
    </dgm:pt>
    <dgm:pt modelId="{631E7787-3E34-497C-B823-E6D2CD38E95D}" type="pres">
      <dgm:prSet presAssocID="{B7C838FC-E8B7-44D9-968B-5EFE1E405CE0}" presName="background2" presStyleLbl="node2" presStyleIdx="1" presStyleCnt="2"/>
      <dgm:spPr/>
    </dgm:pt>
    <dgm:pt modelId="{8789547A-A9B6-4900-B309-9C831F4B86B0}" type="pres">
      <dgm:prSet presAssocID="{B7C838FC-E8B7-44D9-968B-5EFE1E405CE0}" presName="text2" presStyleLbl="fgAcc2" presStyleIdx="1" presStyleCnt="2" custScaleX="132767" custLinFactNeighborX="3622" custLinFactNeighborY="-7773">
        <dgm:presLayoutVars>
          <dgm:chPref val="3"/>
        </dgm:presLayoutVars>
      </dgm:prSet>
      <dgm:spPr/>
    </dgm:pt>
    <dgm:pt modelId="{AD1346EA-9EE5-4F43-828F-8B4EE9B4B018}" type="pres">
      <dgm:prSet presAssocID="{B7C838FC-E8B7-44D9-968B-5EFE1E405CE0}" presName="hierChild3" presStyleCnt="0"/>
      <dgm:spPr/>
    </dgm:pt>
    <dgm:pt modelId="{1FBBF4E6-1CA9-45F6-980E-C593AABCB415}" type="pres">
      <dgm:prSet presAssocID="{6C9A807D-AF9C-4E4C-B369-F49B66C88F69}" presName="Name17" presStyleLbl="parChTrans1D3" presStyleIdx="1" presStyleCnt="2"/>
      <dgm:spPr/>
    </dgm:pt>
    <dgm:pt modelId="{DE179277-C316-4A44-A650-2E8D6AF65175}" type="pres">
      <dgm:prSet presAssocID="{15F4CBBE-7DC1-45D1-B58F-07800A415CE1}" presName="hierRoot3" presStyleCnt="0"/>
      <dgm:spPr/>
    </dgm:pt>
    <dgm:pt modelId="{DB2B1B74-D75C-4FC1-B849-7F137AB97AB6}" type="pres">
      <dgm:prSet presAssocID="{15F4CBBE-7DC1-45D1-B58F-07800A415CE1}" presName="composite3" presStyleCnt="0"/>
      <dgm:spPr/>
    </dgm:pt>
    <dgm:pt modelId="{9D14C2BC-7E75-40A2-8E73-1A993E100FF2}" type="pres">
      <dgm:prSet presAssocID="{15F4CBBE-7DC1-45D1-B58F-07800A415CE1}" presName="background3" presStyleLbl="node3" presStyleIdx="1" presStyleCnt="2"/>
      <dgm:spPr/>
    </dgm:pt>
    <dgm:pt modelId="{8F7C34FA-FA9E-4194-8F88-F6D3553BC41D}" type="pres">
      <dgm:prSet presAssocID="{15F4CBBE-7DC1-45D1-B58F-07800A415CE1}" presName="text3" presStyleLbl="fgAcc3" presStyleIdx="1" presStyleCnt="2" custScaleX="182464" custScaleY="347664" custLinFactNeighborX="-5373" custLinFactNeighborY="11495">
        <dgm:presLayoutVars>
          <dgm:chPref val="3"/>
        </dgm:presLayoutVars>
      </dgm:prSet>
      <dgm:spPr/>
    </dgm:pt>
    <dgm:pt modelId="{58DF8386-9D33-40A1-9E82-1675459DC410}" type="pres">
      <dgm:prSet presAssocID="{15F4CBBE-7DC1-45D1-B58F-07800A415CE1}" presName="hierChild4" presStyleCnt="0"/>
      <dgm:spPr/>
    </dgm:pt>
  </dgm:ptLst>
  <dgm:cxnLst>
    <dgm:cxn modelId="{FE67116C-CD7E-47CF-A99B-59716F5B396D}" type="presOf" srcId="{3C91D075-311C-48AF-A850-9555D2EC9FAC}" destId="{1F769DDF-AA23-48C5-8159-D04AA030E2A2}" srcOrd="0" destOrd="0" presId="urn:microsoft.com/office/officeart/2005/8/layout/hierarchy1"/>
    <dgm:cxn modelId="{79B98185-1F53-4CC8-8D62-D9A863BE7090}" srcId="{B7C838FC-E8B7-44D9-968B-5EFE1E405CE0}" destId="{15F4CBBE-7DC1-45D1-B58F-07800A415CE1}" srcOrd="0" destOrd="0" parTransId="{6C9A807D-AF9C-4E4C-B369-F49B66C88F69}" sibTransId="{C5DBCFA1-A269-4D0C-9F37-676BAA7DB9C3}"/>
    <dgm:cxn modelId="{C8B5387B-1018-4794-9277-7A0A00516A63}" type="presOf" srcId="{52630408-25E6-481B-8C06-DA88E78DA69D}" destId="{A5BC52BE-16D6-4D48-8BC0-470969FEDFB6}" srcOrd="0" destOrd="0" presId="urn:microsoft.com/office/officeart/2005/8/layout/hierarchy1"/>
    <dgm:cxn modelId="{7AC226FC-A612-404F-8D02-4D44F34D7A27}" srcId="{52630408-25E6-481B-8C06-DA88E78DA69D}" destId="{B7C838FC-E8B7-44D9-968B-5EFE1E405CE0}" srcOrd="1" destOrd="0" parTransId="{0153417B-914B-4550-B75F-D2C1F238CEE8}" sibTransId="{78A57916-C84D-4282-9999-C7A60C6692CF}"/>
    <dgm:cxn modelId="{20F51C38-3704-4F3E-88DB-B17649C61A74}" type="presOf" srcId="{19230249-73E1-4645-B8F3-6F374D204630}" destId="{356477D7-4EC9-4CC2-B48D-9555F53B305C}" srcOrd="0" destOrd="0" presId="urn:microsoft.com/office/officeart/2005/8/layout/hierarchy1"/>
    <dgm:cxn modelId="{546E379D-1E33-48AF-A849-B1BED93E23B6}" type="presOf" srcId="{DA3A1B1C-7793-45D5-B874-DEBA1060CEC6}" destId="{4D076161-CC80-43CD-849A-01A4B208CE3D}" srcOrd="0" destOrd="0" presId="urn:microsoft.com/office/officeart/2005/8/layout/hierarchy1"/>
    <dgm:cxn modelId="{3AB79BE5-E12D-4B00-ADFC-A7B2658227C4}" type="presOf" srcId="{B7C838FC-E8B7-44D9-968B-5EFE1E405CE0}" destId="{8789547A-A9B6-4900-B309-9C831F4B86B0}" srcOrd="0" destOrd="0" presId="urn:microsoft.com/office/officeart/2005/8/layout/hierarchy1"/>
    <dgm:cxn modelId="{C41F9769-6B39-4399-9552-3B880E5EE5C5}" srcId="{3C91D075-311C-48AF-A850-9555D2EC9FAC}" destId="{46925EF9-21CF-46D2-9F55-7C35E5B68DB0}" srcOrd="0" destOrd="0" parTransId="{19230249-73E1-4645-B8F3-6F374D204630}" sibTransId="{BF9E4A87-B362-45F5-9CDD-B7015EE1C84D}"/>
    <dgm:cxn modelId="{0F0F1BE1-33F5-45A2-B5F2-D678E88AEA32}" type="presOf" srcId="{46925EF9-21CF-46D2-9F55-7C35E5B68DB0}" destId="{F117DEC0-EECB-4C78-882F-CB39D9B6703F}" srcOrd="0" destOrd="0" presId="urn:microsoft.com/office/officeart/2005/8/layout/hierarchy1"/>
    <dgm:cxn modelId="{76FFD3D4-265E-4042-9F0F-08E2067C60E7}" srcId="{52630408-25E6-481B-8C06-DA88E78DA69D}" destId="{3C91D075-311C-48AF-A850-9555D2EC9FAC}" srcOrd="0" destOrd="0" parTransId="{94B593EB-1DC0-47A0-84F9-AA723D86ABA5}" sibTransId="{9E8F1226-3EEE-41EA-827C-9E2068B2C140}"/>
    <dgm:cxn modelId="{A249F3FB-5AD3-40C7-AFE9-8F6038680115}" type="presOf" srcId="{94B593EB-1DC0-47A0-84F9-AA723D86ABA5}" destId="{B8E4A92A-BDE1-4852-9E7A-AB14BA0A8CC4}" srcOrd="0" destOrd="0" presId="urn:microsoft.com/office/officeart/2005/8/layout/hierarchy1"/>
    <dgm:cxn modelId="{0EF7D42B-0C6E-4E3C-87BA-F95B7AD5F6F8}" type="presOf" srcId="{6C9A807D-AF9C-4E4C-B369-F49B66C88F69}" destId="{1FBBF4E6-1CA9-45F6-980E-C593AABCB415}" srcOrd="0" destOrd="0" presId="urn:microsoft.com/office/officeart/2005/8/layout/hierarchy1"/>
    <dgm:cxn modelId="{17F14BBF-A312-4EBC-884F-EAD2063932A9}" type="presOf" srcId="{0153417B-914B-4550-B75F-D2C1F238CEE8}" destId="{513821CD-3B53-4642-90FC-9151BD167A00}" srcOrd="0" destOrd="0" presId="urn:microsoft.com/office/officeart/2005/8/layout/hierarchy1"/>
    <dgm:cxn modelId="{112B7973-89E5-4120-B00D-78836349CB3D}" type="presOf" srcId="{15F4CBBE-7DC1-45D1-B58F-07800A415CE1}" destId="{8F7C34FA-FA9E-4194-8F88-F6D3553BC41D}" srcOrd="0" destOrd="0" presId="urn:microsoft.com/office/officeart/2005/8/layout/hierarchy1"/>
    <dgm:cxn modelId="{95E56688-0079-4A3D-AD01-3FFA7AF573F9}" srcId="{DA3A1B1C-7793-45D5-B874-DEBA1060CEC6}" destId="{52630408-25E6-481B-8C06-DA88E78DA69D}" srcOrd="0" destOrd="0" parTransId="{BD55973C-F317-43BD-8CF7-E8A4642D0B34}" sibTransId="{771C904E-1A36-4EC2-AF0B-11AB6A58FFF3}"/>
    <dgm:cxn modelId="{F22AE97E-ED61-4D72-9903-13E030E04B94}" type="presParOf" srcId="{4D076161-CC80-43CD-849A-01A4B208CE3D}" destId="{500D7441-CE92-43FA-B379-F19F42833A52}" srcOrd="0" destOrd="0" presId="urn:microsoft.com/office/officeart/2005/8/layout/hierarchy1"/>
    <dgm:cxn modelId="{DFB2F148-2A0A-431F-A289-693E1F687B37}" type="presParOf" srcId="{500D7441-CE92-43FA-B379-F19F42833A52}" destId="{40CE5597-D747-4367-B5A1-1800CA6470EA}" srcOrd="0" destOrd="0" presId="urn:microsoft.com/office/officeart/2005/8/layout/hierarchy1"/>
    <dgm:cxn modelId="{58C87B2E-1F9D-44A4-8BCF-01063A3FDCDA}" type="presParOf" srcId="{40CE5597-D747-4367-B5A1-1800CA6470EA}" destId="{616E1AB8-E11D-454E-8CBB-2C1143F85E5B}" srcOrd="0" destOrd="0" presId="urn:microsoft.com/office/officeart/2005/8/layout/hierarchy1"/>
    <dgm:cxn modelId="{62C823C1-1682-439B-87F2-B7FABFA75131}" type="presParOf" srcId="{40CE5597-D747-4367-B5A1-1800CA6470EA}" destId="{A5BC52BE-16D6-4D48-8BC0-470969FEDFB6}" srcOrd="1" destOrd="0" presId="urn:microsoft.com/office/officeart/2005/8/layout/hierarchy1"/>
    <dgm:cxn modelId="{307A5E38-EFB8-42F1-8234-843FB2A2E09D}" type="presParOf" srcId="{500D7441-CE92-43FA-B379-F19F42833A52}" destId="{421CFDC2-951C-4D18-A611-C186DC848DCA}" srcOrd="1" destOrd="0" presId="urn:microsoft.com/office/officeart/2005/8/layout/hierarchy1"/>
    <dgm:cxn modelId="{A668F6BA-65D1-4186-BD79-05AEA117605B}" type="presParOf" srcId="{421CFDC2-951C-4D18-A611-C186DC848DCA}" destId="{B8E4A92A-BDE1-4852-9E7A-AB14BA0A8CC4}" srcOrd="0" destOrd="0" presId="urn:microsoft.com/office/officeart/2005/8/layout/hierarchy1"/>
    <dgm:cxn modelId="{491CF521-5FCE-42EA-A443-B9619111C120}" type="presParOf" srcId="{421CFDC2-951C-4D18-A611-C186DC848DCA}" destId="{36932C54-AD0A-4E38-9F09-03869096EE4E}" srcOrd="1" destOrd="0" presId="urn:microsoft.com/office/officeart/2005/8/layout/hierarchy1"/>
    <dgm:cxn modelId="{04F7F834-0D44-4283-8F38-F827F7D1DA9A}" type="presParOf" srcId="{36932C54-AD0A-4E38-9F09-03869096EE4E}" destId="{C863FB9F-1994-4E92-BBFC-241ABCF1B3F7}" srcOrd="0" destOrd="0" presId="urn:microsoft.com/office/officeart/2005/8/layout/hierarchy1"/>
    <dgm:cxn modelId="{74FF2853-E35D-414D-B024-E5C42186A477}" type="presParOf" srcId="{C863FB9F-1994-4E92-BBFC-241ABCF1B3F7}" destId="{BDEC27F4-1905-4C87-B13D-9BCB3820FC53}" srcOrd="0" destOrd="0" presId="urn:microsoft.com/office/officeart/2005/8/layout/hierarchy1"/>
    <dgm:cxn modelId="{321C3C43-6B87-4EF2-937C-C9C07ADA0899}" type="presParOf" srcId="{C863FB9F-1994-4E92-BBFC-241ABCF1B3F7}" destId="{1F769DDF-AA23-48C5-8159-D04AA030E2A2}" srcOrd="1" destOrd="0" presId="urn:microsoft.com/office/officeart/2005/8/layout/hierarchy1"/>
    <dgm:cxn modelId="{9DCA0B7F-3BAC-405F-918E-8517C585169B}" type="presParOf" srcId="{36932C54-AD0A-4E38-9F09-03869096EE4E}" destId="{23CFFC44-DC5D-4687-8ECD-D71E4BE523E6}" srcOrd="1" destOrd="0" presId="urn:microsoft.com/office/officeart/2005/8/layout/hierarchy1"/>
    <dgm:cxn modelId="{B9BD823D-EA46-4057-A942-EEE6A319F13D}" type="presParOf" srcId="{23CFFC44-DC5D-4687-8ECD-D71E4BE523E6}" destId="{356477D7-4EC9-4CC2-B48D-9555F53B305C}" srcOrd="0" destOrd="0" presId="urn:microsoft.com/office/officeart/2005/8/layout/hierarchy1"/>
    <dgm:cxn modelId="{910C2937-511E-477F-B793-56279308B6CF}" type="presParOf" srcId="{23CFFC44-DC5D-4687-8ECD-D71E4BE523E6}" destId="{9E7A0601-C537-4C3B-AF3F-711034E08780}" srcOrd="1" destOrd="0" presId="urn:microsoft.com/office/officeart/2005/8/layout/hierarchy1"/>
    <dgm:cxn modelId="{F00274C0-AE3D-4205-8E64-3971BA7CE974}" type="presParOf" srcId="{9E7A0601-C537-4C3B-AF3F-711034E08780}" destId="{6E8A7B6E-689C-41C2-B3A7-35AAA4778E38}" srcOrd="0" destOrd="0" presId="urn:microsoft.com/office/officeart/2005/8/layout/hierarchy1"/>
    <dgm:cxn modelId="{471DEDED-A3F3-4A5E-980B-90A6DA821CB9}" type="presParOf" srcId="{6E8A7B6E-689C-41C2-B3A7-35AAA4778E38}" destId="{964120EA-8483-47C1-B994-0A59FAABB433}" srcOrd="0" destOrd="0" presId="urn:microsoft.com/office/officeart/2005/8/layout/hierarchy1"/>
    <dgm:cxn modelId="{B6EB92D5-C81D-4C8E-A93F-88418E568DC3}" type="presParOf" srcId="{6E8A7B6E-689C-41C2-B3A7-35AAA4778E38}" destId="{F117DEC0-EECB-4C78-882F-CB39D9B6703F}" srcOrd="1" destOrd="0" presId="urn:microsoft.com/office/officeart/2005/8/layout/hierarchy1"/>
    <dgm:cxn modelId="{7893D842-6FC6-406D-8933-9B314847C78A}" type="presParOf" srcId="{9E7A0601-C537-4C3B-AF3F-711034E08780}" destId="{EC93351E-6295-45A2-B7B2-F20215485C35}" srcOrd="1" destOrd="0" presId="urn:microsoft.com/office/officeart/2005/8/layout/hierarchy1"/>
    <dgm:cxn modelId="{AD287AA7-0B97-4E34-A650-5430F891DF98}" type="presParOf" srcId="{421CFDC2-951C-4D18-A611-C186DC848DCA}" destId="{513821CD-3B53-4642-90FC-9151BD167A00}" srcOrd="2" destOrd="0" presId="urn:microsoft.com/office/officeart/2005/8/layout/hierarchy1"/>
    <dgm:cxn modelId="{F76DB98B-ABF7-4611-B86E-25F29AAD5947}" type="presParOf" srcId="{421CFDC2-951C-4D18-A611-C186DC848DCA}" destId="{C0CE2B93-5F18-4EFB-8B79-368BE514B95A}" srcOrd="3" destOrd="0" presId="urn:microsoft.com/office/officeart/2005/8/layout/hierarchy1"/>
    <dgm:cxn modelId="{9B1196CD-C0E7-4FEF-873E-BB4857176217}" type="presParOf" srcId="{C0CE2B93-5F18-4EFB-8B79-368BE514B95A}" destId="{69D26B96-0404-45F6-B9AD-91289D889815}" srcOrd="0" destOrd="0" presId="urn:microsoft.com/office/officeart/2005/8/layout/hierarchy1"/>
    <dgm:cxn modelId="{C5301078-1E2D-43F0-96F3-1987522E0B8A}" type="presParOf" srcId="{69D26B96-0404-45F6-B9AD-91289D889815}" destId="{631E7787-3E34-497C-B823-E6D2CD38E95D}" srcOrd="0" destOrd="0" presId="urn:microsoft.com/office/officeart/2005/8/layout/hierarchy1"/>
    <dgm:cxn modelId="{9337D4C0-669B-437E-A2D9-0E5438203E17}" type="presParOf" srcId="{69D26B96-0404-45F6-B9AD-91289D889815}" destId="{8789547A-A9B6-4900-B309-9C831F4B86B0}" srcOrd="1" destOrd="0" presId="urn:microsoft.com/office/officeart/2005/8/layout/hierarchy1"/>
    <dgm:cxn modelId="{A2F47B05-2B26-47A3-B6C4-2697154E6E42}" type="presParOf" srcId="{C0CE2B93-5F18-4EFB-8B79-368BE514B95A}" destId="{AD1346EA-9EE5-4F43-828F-8B4EE9B4B018}" srcOrd="1" destOrd="0" presId="urn:microsoft.com/office/officeart/2005/8/layout/hierarchy1"/>
    <dgm:cxn modelId="{517A7B33-853D-4DD8-A80D-4DAC114EE60C}" type="presParOf" srcId="{AD1346EA-9EE5-4F43-828F-8B4EE9B4B018}" destId="{1FBBF4E6-1CA9-45F6-980E-C593AABCB415}" srcOrd="0" destOrd="0" presId="urn:microsoft.com/office/officeart/2005/8/layout/hierarchy1"/>
    <dgm:cxn modelId="{AAD653F2-EED2-4489-BD95-57078F21B29F}" type="presParOf" srcId="{AD1346EA-9EE5-4F43-828F-8B4EE9B4B018}" destId="{DE179277-C316-4A44-A650-2E8D6AF65175}" srcOrd="1" destOrd="0" presId="urn:microsoft.com/office/officeart/2005/8/layout/hierarchy1"/>
    <dgm:cxn modelId="{F17CC671-21C4-4D38-B48E-6495946FE93B}" type="presParOf" srcId="{DE179277-C316-4A44-A650-2E8D6AF65175}" destId="{DB2B1B74-D75C-4FC1-B849-7F137AB97AB6}" srcOrd="0" destOrd="0" presId="urn:microsoft.com/office/officeart/2005/8/layout/hierarchy1"/>
    <dgm:cxn modelId="{364E321B-FFD1-48C2-B258-74B4167065AA}" type="presParOf" srcId="{DB2B1B74-D75C-4FC1-B849-7F137AB97AB6}" destId="{9D14C2BC-7E75-40A2-8E73-1A993E100FF2}" srcOrd="0" destOrd="0" presId="urn:microsoft.com/office/officeart/2005/8/layout/hierarchy1"/>
    <dgm:cxn modelId="{305F87EE-7994-4DDF-B28A-57516B564ACF}" type="presParOf" srcId="{DB2B1B74-D75C-4FC1-B849-7F137AB97AB6}" destId="{8F7C34FA-FA9E-4194-8F88-F6D3553BC41D}" srcOrd="1" destOrd="0" presId="urn:microsoft.com/office/officeart/2005/8/layout/hierarchy1"/>
    <dgm:cxn modelId="{14C3EAAF-0831-445F-9761-B308CE0BC8AB}" type="presParOf" srcId="{DE179277-C316-4A44-A650-2E8D6AF65175}" destId="{58DF8386-9D33-40A1-9E82-1675459DC41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BBF4E6-1CA9-45F6-980E-C593AABCB415}">
      <dsp:nvSpPr>
        <dsp:cNvPr id="0" name=""/>
        <dsp:cNvSpPr/>
      </dsp:nvSpPr>
      <dsp:spPr>
        <a:xfrm>
          <a:off x="5281662" y="1972049"/>
          <a:ext cx="114833" cy="436274"/>
        </a:xfrm>
        <a:custGeom>
          <a:avLst/>
          <a:gdLst/>
          <a:ahLst/>
          <a:cxnLst/>
          <a:rect l="0" t="0" r="0" b="0"/>
          <a:pathLst>
            <a:path>
              <a:moveTo>
                <a:pt x="114833" y="0"/>
              </a:moveTo>
              <a:lnTo>
                <a:pt x="114833" y="318008"/>
              </a:lnTo>
              <a:lnTo>
                <a:pt x="0" y="318008"/>
              </a:lnTo>
              <a:lnTo>
                <a:pt x="0" y="436274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3821CD-3B53-4642-90FC-9151BD167A00}">
      <dsp:nvSpPr>
        <dsp:cNvPr id="0" name=""/>
        <dsp:cNvSpPr/>
      </dsp:nvSpPr>
      <dsp:spPr>
        <a:xfrm>
          <a:off x="4049713" y="853112"/>
          <a:ext cx="1346781" cy="308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08"/>
              </a:lnTo>
              <a:lnTo>
                <a:pt x="1346781" y="190008"/>
              </a:lnTo>
              <a:lnTo>
                <a:pt x="1346781" y="308274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477D7-4EC9-4CC2-B48D-9555F53B305C}">
      <dsp:nvSpPr>
        <dsp:cNvPr id="0" name=""/>
        <dsp:cNvSpPr/>
      </dsp:nvSpPr>
      <dsp:spPr>
        <a:xfrm>
          <a:off x="2643493" y="2044060"/>
          <a:ext cx="91440" cy="269460"/>
        </a:xfrm>
        <a:custGeom>
          <a:avLst/>
          <a:gdLst/>
          <a:ahLst/>
          <a:cxnLst/>
          <a:rect l="0" t="0" r="0" b="0"/>
          <a:pathLst>
            <a:path>
              <a:moveTo>
                <a:pt x="76857" y="0"/>
              </a:moveTo>
              <a:lnTo>
                <a:pt x="76857" y="151194"/>
              </a:lnTo>
              <a:lnTo>
                <a:pt x="45720" y="151194"/>
              </a:lnTo>
              <a:lnTo>
                <a:pt x="45720" y="269460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E4A92A-BDE1-4852-9E7A-AB14BA0A8CC4}">
      <dsp:nvSpPr>
        <dsp:cNvPr id="0" name=""/>
        <dsp:cNvSpPr/>
      </dsp:nvSpPr>
      <dsp:spPr>
        <a:xfrm>
          <a:off x="2720351" y="853112"/>
          <a:ext cx="1329362" cy="380285"/>
        </a:xfrm>
        <a:custGeom>
          <a:avLst/>
          <a:gdLst/>
          <a:ahLst/>
          <a:cxnLst/>
          <a:rect l="0" t="0" r="0" b="0"/>
          <a:pathLst>
            <a:path>
              <a:moveTo>
                <a:pt x="1329362" y="0"/>
              </a:moveTo>
              <a:lnTo>
                <a:pt x="1329362" y="262019"/>
              </a:lnTo>
              <a:lnTo>
                <a:pt x="0" y="262019"/>
              </a:lnTo>
              <a:lnTo>
                <a:pt x="0" y="380285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E1AB8-E11D-454E-8CBB-2C1143F85E5B}">
      <dsp:nvSpPr>
        <dsp:cNvPr id="0" name=""/>
        <dsp:cNvSpPr/>
      </dsp:nvSpPr>
      <dsp:spPr>
        <a:xfrm>
          <a:off x="2098367" y="1974"/>
          <a:ext cx="3902691" cy="851138"/>
        </a:xfrm>
        <a:prstGeom prst="roundRect">
          <a:avLst>
            <a:gd name="adj" fmla="val 10000"/>
          </a:avLst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C52BE-16D6-4D48-8BC0-470969FEDFB6}">
      <dsp:nvSpPr>
        <dsp:cNvPr id="0" name=""/>
        <dsp:cNvSpPr/>
      </dsp:nvSpPr>
      <dsp:spPr>
        <a:xfrm>
          <a:off x="2240215" y="136730"/>
          <a:ext cx="3902691" cy="851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Семейный бюджет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40215" y="136730"/>
        <a:ext cx="3902691" cy="851138"/>
      </dsp:txXfrm>
    </dsp:sp>
    <dsp:sp modelId="{BDEC27F4-1905-4C87-B13D-9BCB3820FC53}">
      <dsp:nvSpPr>
        <dsp:cNvPr id="0" name=""/>
        <dsp:cNvSpPr/>
      </dsp:nvSpPr>
      <dsp:spPr>
        <a:xfrm>
          <a:off x="1884718" y="1233398"/>
          <a:ext cx="1671265" cy="810661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69DDF-AA23-48C5-8159-D04AA030E2A2}">
      <dsp:nvSpPr>
        <dsp:cNvPr id="0" name=""/>
        <dsp:cNvSpPr/>
      </dsp:nvSpPr>
      <dsp:spPr>
        <a:xfrm>
          <a:off x="2026566" y="1368154"/>
          <a:ext cx="1671265" cy="810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26566" y="1368154"/>
        <a:ext cx="1671265" cy="810661"/>
      </dsp:txXfrm>
    </dsp:sp>
    <dsp:sp modelId="{964120EA-8483-47C1-B994-0A59FAABB433}">
      <dsp:nvSpPr>
        <dsp:cNvPr id="0" name=""/>
        <dsp:cNvSpPr/>
      </dsp:nvSpPr>
      <dsp:spPr>
        <a:xfrm>
          <a:off x="1524682" y="2313520"/>
          <a:ext cx="2329063" cy="1893551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7DEC0-EECB-4C78-882F-CB39D9B6703F}">
      <dsp:nvSpPr>
        <dsp:cNvPr id="0" name=""/>
        <dsp:cNvSpPr/>
      </dsp:nvSpPr>
      <dsp:spPr>
        <a:xfrm>
          <a:off x="1666530" y="2448276"/>
          <a:ext cx="2329063" cy="18935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Зарплата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Пенсия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Пособие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Стипендия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Прибыль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Гонорар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66530" y="2448276"/>
        <a:ext cx="2329063" cy="1893551"/>
      </dsp:txXfrm>
    </dsp:sp>
    <dsp:sp modelId="{631E7787-3E34-497C-B823-E6D2CD38E95D}">
      <dsp:nvSpPr>
        <dsp:cNvPr id="0" name=""/>
        <dsp:cNvSpPr/>
      </dsp:nvSpPr>
      <dsp:spPr>
        <a:xfrm>
          <a:off x="4549021" y="1161387"/>
          <a:ext cx="1694947" cy="810661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9547A-A9B6-4900-B309-9C831F4B86B0}">
      <dsp:nvSpPr>
        <dsp:cNvPr id="0" name=""/>
        <dsp:cNvSpPr/>
      </dsp:nvSpPr>
      <dsp:spPr>
        <a:xfrm>
          <a:off x="4690869" y="1296143"/>
          <a:ext cx="1694947" cy="810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90869" y="1296143"/>
        <a:ext cx="1694947" cy="810661"/>
      </dsp:txXfrm>
    </dsp:sp>
    <dsp:sp modelId="{9D14C2BC-7E75-40A2-8E73-1A993E100FF2}">
      <dsp:nvSpPr>
        <dsp:cNvPr id="0" name=""/>
        <dsp:cNvSpPr/>
      </dsp:nvSpPr>
      <dsp:spPr>
        <a:xfrm>
          <a:off x="4116964" y="2408324"/>
          <a:ext cx="2329395" cy="2818379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C34FA-FA9E-4194-8F88-F6D3553BC41D}">
      <dsp:nvSpPr>
        <dsp:cNvPr id="0" name=""/>
        <dsp:cNvSpPr/>
      </dsp:nvSpPr>
      <dsp:spPr>
        <a:xfrm>
          <a:off x="4258812" y="2543079"/>
          <a:ext cx="2329395" cy="2818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Питание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Одежда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Обувь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Оплата жилья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Налоги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Обучение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Лечение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Транспорт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Хобби</a:t>
          </a:r>
          <a:endParaRPr lang="ru-RU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58812" y="2543079"/>
        <a:ext cx="2329395" cy="2818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M2hjco8GQ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№89 «Крепыш»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Дополнительная общеобразовательная (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общеразвивающая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программа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Социально-педагогической направленности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«Финансовая азбука» </a:t>
            </a: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2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200" dirty="0" smtClean="0">
              <a:solidFill>
                <a:srgbClr val="002060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Седова Любовь Владимировна,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Должность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воспитатель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МБДОУ№ 89 «Крепыш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r">
              <a:spcBef>
                <a:spcPts val="0"/>
              </a:spcBef>
              <a:buNone/>
            </a:pP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г.Сургут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2023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endParaRPr lang="ru-RU" sz="2200" dirty="0"/>
          </a:p>
        </p:txBody>
      </p:sp>
      <p:pic>
        <p:nvPicPr>
          <p:cNvPr id="14360" name="Picture 24" descr="https://www.pngplay.com/wp-content/uploads/6/Piggy-Bank-PNG-HD-Qual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9512" y="2924944"/>
            <a:ext cx="3816424" cy="3239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1484784"/>
          <a:ext cx="7992888" cy="356985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68152"/>
                <a:gridCol w="5688632"/>
                <a:gridCol w="936104"/>
              </a:tblGrid>
              <a:tr h="126353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 программы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 занятия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 часов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Реклама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Реклама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5ч.</a:t>
                      </a:r>
                      <a:endParaRPr lang="ru-RU" sz="1800" b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Театрализованная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беседа по блоку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«Реклама».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Изготовление рекламы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Реклама:желания</a:t>
                      </a: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возможности»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Викторина «Реклама»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Годовой календарный план-график проведения работы с детьми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9202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86408"/>
                <a:gridCol w="1152128"/>
                <a:gridCol w="1296144"/>
                <a:gridCol w="1080120"/>
                <a:gridCol w="1080120"/>
                <a:gridCol w="977280"/>
                <a:gridCol w="1028700"/>
                <a:gridCol w="1028700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800" b="0" kern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800" b="0" kern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800" b="0" kern="16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Возраст детей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групп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Наполняемость групп (человек)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 занятия (минуты)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количество занятий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8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неделю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месяц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6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800" b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6-8 </a:t>
                      </a:r>
                      <a:r>
                        <a:rPr lang="ru-RU" sz="1800" b="0" kern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6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5-9 человек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мин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раздела «Деньги»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презентаций и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сюжетно-ролевые и дидактические  игры с совершением финансовых операций.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новыми экономическими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терминами. </a:t>
            </a:r>
          </a:p>
          <a:p>
            <a:pPr marL="0" indent="0"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Виртуальное посещение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Феодосийский музей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денег.</a:t>
            </a:r>
          </a:p>
          <a:p>
            <a:pPr marL="0" indent="0">
              <a:spcBef>
                <a:spcPts val="0"/>
              </a:spcBef>
            </a:pP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https://youtu.be/M2hjco8GQDU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Викторина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«Деньги» -подведение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s://oh-my-crimea.ru/wp-content/uploads/2021/10/j_vseHlUng4.jpg"/>
          <p:cNvPicPr>
            <a:picLocks noChangeAspect="1" noChangeArrowheads="1"/>
          </p:cNvPicPr>
          <p:nvPr/>
        </p:nvPicPr>
        <p:blipFill>
          <a:blip r:embed="rId3" cstate="print"/>
          <a:srcRect t="9091" r="2273" b="12121"/>
          <a:stretch>
            <a:fillRect/>
          </a:stretch>
        </p:blipFill>
        <p:spPr bwMode="auto">
          <a:xfrm>
            <a:off x="827584" y="3789040"/>
            <a:ext cx="3572705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6" name="Picture 6" descr="Музей денег в Феодосии фото 1"/>
          <p:cNvPicPr>
            <a:picLocks noChangeAspect="1" noChangeArrowheads="1"/>
          </p:cNvPicPr>
          <p:nvPr/>
        </p:nvPicPr>
        <p:blipFill>
          <a:blip r:embed="rId4" cstate="print"/>
          <a:srcRect b="8824"/>
          <a:stretch>
            <a:fillRect/>
          </a:stretch>
        </p:blipFill>
        <p:spPr bwMode="auto">
          <a:xfrm>
            <a:off x="5148064" y="3717032"/>
            <a:ext cx="3264363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 «Труд-товар»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разделе закрепляются представления о сложном мире предметов и вещей, 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результата труда людей, человеческих взаимоотношений, посредством изучения художественной литературы, изучения народного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фальклора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активная работа с использованием интерактивный комплекса «АЛМА Банкомат».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myalma.ru/wa-data/public/photos/63/00/63/63.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780928"/>
            <a:ext cx="3240360" cy="24319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 «Доходы»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понятиями доходы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расходы  и их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видами.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Словесные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с использованием мяча. 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презентаций, мультфильмов из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серии «Финансовая грамотность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Интерактивные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по теме «Доходы и расходы семьи», «Семейный бюджет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spcBef>
                <a:spcPts val="0"/>
              </a:spcBef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64704"/>
          <a:ext cx="8229600" cy="536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 «Реклама»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дизайна рекламы.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Сюжетно-ролевых игры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развитие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имажитивных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процессов детей.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конце блока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проводится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творческая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«Реклама»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https://www.clipartmax.com/png/full/33-336394_drawing-brush-logo-png-graphics-designing-softwar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789040"/>
            <a:ext cx="2132856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 «Потребности»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144015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понятием «Потребности»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с использованием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бакомата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«АЛМА»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Слушание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финансовых сказок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Финансовая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игровая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викторина. 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 descr="https://img-fotki.yandex.ru/get/9091/24529808.2aa/0_eb93a_d812a7d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73016"/>
            <a:ext cx="1789858" cy="2262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2468" name="Picture 4" descr="https://ruslania.com/pictures/books_photos/73/730764/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573016"/>
            <a:ext cx="1728192" cy="2248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2470" name="Picture 6" descr="https://avatars.mds.yandex.net/get-mpic/4033296/img_id3925290054851796696.jpeg/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73016"/>
            <a:ext cx="1910219" cy="2232248"/>
          </a:xfrm>
          <a:prstGeom prst="rect">
            <a:avLst/>
          </a:prstGeom>
          <a:noFill/>
        </p:spPr>
      </p:pic>
      <p:pic>
        <p:nvPicPr>
          <p:cNvPr id="62472" name="Picture 8" descr="https://cdn1.ozone.ru/s3/multimedia-v/61232937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573016"/>
            <a:ext cx="1746734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 вариативных форм, способов, методов, и средств реализации Программы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основу работы с дошкольниками по экономическому воспитанию положен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подход, который предусматривает формирование экономических знаний через различные виды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деятельности. 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проводятся в игровой форме 1 раз в неделю, во второй половине дня. А также реализуются и другие формы работы с детьми в свободной или совместной деятельности: сюжетно-ролевые, настольные игры с экономическим содержанием, беседы и консультации с привлечением родителей (законных представителей). Содержание занятий и подбор упражнений зависит от индивидуальных особенностей обучающихся. Занятия проводятся с подгруппой 5-9 человек.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организации детей в зависимости от образовательных задач: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фронтальная (одновременно со всей подгруппой);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подгрупповая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(работа в группах: парах, тройках и др.);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индивидуальная (выполнение заданий, решение проблем).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50405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 повышения финансовой грамотности в Российской Федерации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8424936" cy="480208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«Финансовая грамотность» разработана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основе программы А.Д. Шатовой «Экономическое воспитание дошкольников». Программа направлена на первоначальное экономическое образование детей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6 до 8 лет.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отражает основные положения стратегии повышения финансовой грамотности в Российской Федерации на 2017–2023 годы, утвержденной распоряжением Правительства Российской Федерации от 25 сентября 2017 года № 2039-р, содержит определение финансовой грамотности как результата процесса финансового образования, который, в свою очередь, определяется как сочетание осведомленности, знаний, умений и поведенческих моделей, необходимых для принятия успешных финансовых решений и, в конечном итоге, для достижения финансового благосостояния.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занятия: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1.Вводная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часть: 4 мин. (сообщение темы занятия, проблемная ситуация.)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Основная часть: 22 мин. (дидактическая игра,  беседа, просмотр презентации чтение и анализ сказок, практические упражнения).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Заключительная часть: 4 мин. (подведение итогов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освоения дошкольниками обязательного содержания развивающей программы организуются такие виды игровой деятельности детей, как: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сюжетно-ролевые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игры;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игры;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настольно-печатные игры;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интеллектуальные игры-викторины;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проблемные ситуации;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высказывание различных точек зрения на один и то же вопрос;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предложение рассмотреть явление с различных позиций;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побуждение детей к сравнению, обобщению, выводам из ситуации, сопоставлению фактов.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Мониторинг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мониторинга: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степени освоения ребенком дополнительной общеобразовательной программы социально-педагогической направленности «Юный финансист».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Инструментарий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диагностические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карты 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иды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мониторинга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начальный (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сентябь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итоговый (апрель).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Данные результатов мониторинга заносятся в диагностический лист освоения знаний детей в рамках программы.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каждому критерию выставляются баллы от 1-3, которые суммируются и определяют общий уровень освоения программы на начало года и конец года, в зависимости от которого выстраивается индивидуальная траектория для ребенка для наиболее успешного овладения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</a:pPr>
            <a:endParaRPr lang="ru-RU" sz="1800" dirty="0" smtClean="0"/>
          </a:p>
          <a:p>
            <a:pPr>
              <a:spcBef>
                <a:spcPts val="0"/>
              </a:spcBef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16632"/>
          <a:ext cx="8496945" cy="6583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832315"/>
                <a:gridCol w="2832315"/>
                <a:gridCol w="2832315"/>
              </a:tblGrid>
              <a:tr h="3600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Методика оценивания: 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060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Высокий (3 балла): 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 (2 балла)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sng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(1 балл):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192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Ребенок проявляет ярко выраженное эмоциональное отношение к заданиям экономического содержания. Активно отвечает на вопросы, проявляет любознательность, задает вопросы экономического характера. Использует в речи экономические термины. Устойчивое отрицательное отношение к жадности, корыстолюбию, лени, лживости. Уверен в своих силах, способен к длительному сосредоточению. Проявляет настойчивость. 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Ребенок проявляет интерес к большинству заданий. Отвечает на вопросы, но сам вопросов не задает. Выполняет задания с незначительной помощью взрослого. Отношение к отрицательным нравственным качествам не устойчивое. 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Ребенок не всегда уверен в своих силах. Затруднения преодолевает по побуждению воспитателя. Проявляет ситуативный интерес к заданиям. Пассивен, отвечает только на те вопросы, с которыми знаком по личному опыту. Низкий уровень самостоятельности. Осуждает жадность, лень, лживость с нацеливания взрослого.</a:t>
                      </a:r>
                    </a:p>
                    <a:p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Организационно-педагогические условия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800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Программы обеспечивается руководящими, педагогическими, учебно-вспомогательными, административно-хозяйственными работниками ДОУ. Квалификация педагогических и учебно-вспомогательных работников соответствует квалификационным характеристикам, установленным в Едином квалификационном справочнике должностей руководителей, специалистов и служащих, раздел «Квалификационные характеристики должностей работников образования», утвержденном приказом Министерства здравоохранения и социального развития Российской Федерации от 26 августа 2010 г. №761н (с последующими изменениями). Педагогический работник, реализующий Программу, обладает основными компетенциями, необходимыми для создания условий развития детей, обозначенными в п. 3.2.5 ФГОС дошкольного образования. Необходимым условием качественной реализации Программы является ее непрерывное сопровождение педагогическими и учебно-вспомогательными работниками в течение всего времени ее реализации в ДОУ.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реализуется в течение 1 года, с сентября по май. Каждая встреча занимает 1 академический час (30 минут), 1 раз в неделю.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Предусмотренные программой занятия состоят из нескольких постоянно присутствующих видов детской деятельности: познавательной, творческой,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двигательной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оснащение Программы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учреждении созданы условия, соответствующие санитарно-эпидемиологическим нормам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,санитарно-бытовые условия;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охраны здоровья обучающихся и охраны труда работников учреждения.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Помещение для реализации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оснащено необходимой мебелью, играми и пособиями, игровым оборудованием, магнитной и интерактивной досками, информационными стендами, компьютером,  соответствующими возрасту детей, педагог и обучающиеся обеспечены расходными материалами.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Предметно-пространственное и информационное окружение учитывает потребности и игровые интересы современного дошкольника, ориентировано на реализацию программных задач и возможности развернуть игровой сюжет как для нескольких детей, так и для всей подгруппы детей.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Психолого-педагогические условия реализации Программы обеспечены психолого-педагогическим сопровождением участников образовательных отношений, в том числе сохранение и укрепление психологического здоровья обучающихся; формирование ценности финансовой культуры и безопасного образа жизни.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Учебно-методическое и информационное обеспечение реализации Программы включает фонд дополнительной литературы, в составе которого есть издания по обучению основам финансовой грамотности дошкольников, различных игр, сказок и пр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Ресурсное обеспечение: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Информационное: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 литература: детская, учебно-методическая, энциклопедическая; интернет – ресурсы;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Материально-техническое: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аудиозаписи, видеозаписи, компьютер, интерактивная доска, игровой банкомат, CD-диски с информацией по финансовой грамотности; банкомат  АЛМА «Финансовая Грамотность для школы» (сенсорный компьютер и программное обеспечение), киоск АЛМА «Магазин» с кассой и товарами. художественно-изобразительные средства: иллюстрации, фотографии, альбомы, макеты, рисунки.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620688"/>
          <a:ext cx="7920879" cy="561662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40293"/>
                <a:gridCol w="2640293"/>
                <a:gridCol w="2640293"/>
              </a:tblGrid>
              <a:tr h="45850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Этапы реализации программы: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6562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подготовительный этап 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подбор методической литературы, наглядного материала и оборудования. Разработка плана занятий с детьми, форм работы с педагогами и родителями. 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237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основной этап 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сентябрь- апрель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цикла занятий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9012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завершающий этап 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показ открытого мероприятия, подведение итогов.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7404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 воспитанников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548680"/>
          <a:ext cx="8229600" cy="612224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34480"/>
                <a:gridCol w="425192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180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Форма проведения</a:t>
                      </a:r>
                      <a:endParaRPr lang="ru-RU" sz="180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«Финансовая грамотность. Экономическое развитие дошкольников»;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«Дошкольник и экономика»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Консультация(Информационный стенд)</a:t>
                      </a:r>
                      <a:endParaRPr lang="ru-RU" sz="180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817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«Дети и деньги»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«Из опыта работы по экономическому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воспитанию в детском саду»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Папка-передвижка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Консультация (информационный стенд)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«Сказка – как средство экономического воспитания дошкольников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Творческая мастерская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62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«Экономический словарь»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Папка-передвижка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«Формирование элементарных экономических знаний через сюжетно-ролевые игры с математическим содержанием»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Консультация.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«Финансовая азбука»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Изготовление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лепбука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«Дети и деньги, или как воспитать предприимчивого ребёнка»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«Лучшая реклама»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Родительское собрание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презентация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Индивидуальные беседы и консультации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Итоговое открытое занятие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Диагностическая карта уровня финансово – экономических знаний дошкольников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2060848"/>
          <a:ext cx="8229605" cy="13716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45921"/>
                <a:gridCol w="1645921"/>
                <a:gridCol w="1645921"/>
                <a:gridCol w="1645921"/>
                <a:gridCol w="1645921"/>
              </a:tblGrid>
              <a:tr h="37084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 ребенка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«Выбери верное предложение»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«Найди лишнее».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«Продолжи предложение».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Суммарное количество баллов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баллов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3789040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соответствии с классификацией К.Ф.Исаевой, В.И.Логиновой и др. выделены следующие уровни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экономических знаний у старших дошкольников.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соответствии с количеством набранных баллов определяется уровень освоения Программы: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Высокий: (8-9 баллов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Средний: (5-7 баллов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Низкий: (3-4 балла) 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Диагностика для определения уровня финансово – экономических знаний старших дошкольников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400" dirty="0" smtClean="0"/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1 «Выбери верное предложение».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Материал: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карточки, на которых написано по два предложения, и карточки с изображениями, соответствующими этим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предложениям 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балл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– правильно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1-2ответа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балла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– правильно 4 ответа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балла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– правильно больше 5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ответов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2 «Найди лишнее».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6 карточек, на которых изображены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категория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«деньги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»;категория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банкноты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деньги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»);категории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«товар», «производство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»;- категория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«труд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категория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«товар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»;- категория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«потребности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балл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– все карточки отобраны правильно с помощью воспитателя;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балла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–2 карточки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 помощью воспитателя;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балла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– все карточки отобраны правильно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3 «Продолжи предложение».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Материал: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предложения экономического содержания и соответствующие им сюжетные картинки.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балл – 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ответа;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балла – 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4-5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ответов;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балла – 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 больше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ответов.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8496944" cy="482453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Новизна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все большее внимание уделяется вопросам повышения уровня финансовой грамотности как важнейшего фактора экономического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развития населения страны.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благодаря воспитателям (учителям) и родителям,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приобретет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доступные ему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знания по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финансовой грамотности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поймет, какое место экономика занимает в его окружающей действительности.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«Азбука финансиста» приближает дошкольника к реальной жизни, развивает экономическое мышление, развиваются лидерские качества, расширит кругозор и словарный запас, усвоение экономических знаний на ступени дошкольного возраста – один из путей совершенствования нравственного и трудового воспитания. Важность решения этой проблемы определена Стратегией социально-экономического развития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2030 года, социального заказа общества и ориентирование на удовлетворение образовательных потребностей детей и родителей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с экономическим содержанием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«Хочу и надо»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«кому что нужно»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«Денежный поток»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«Монополия»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«Бюджет моей семьи»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«Кто что делает?»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«Кто трудится, кто играет»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«Угадай, где продаются»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«Товарный поезд»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«Магазин игрушек»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«Что быстрее купят?»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Игра: «что лежит в черном ящике»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230425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№89 «Крепыш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 628400, Россия, Тюменская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город Сургут,         </a:t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ул.Лермонтова д. 2/1 (корпус № 2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 электронный почты:</a:t>
            </a:r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ds89@admsurgut.ru 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200" dirty="0"/>
          </a:p>
        </p:txBody>
      </p:sp>
      <p:pic>
        <p:nvPicPr>
          <p:cNvPr id="14360" name="Picture 24" descr="https://www.pngplay.com/wp-content/uploads/6/Piggy-Bank-PNG-HD-Qual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9512" y="2924944"/>
            <a:ext cx="3816424" cy="3239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Педагогическая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целесообразность – навыки, умения, приобретенные ребенком в дошкольный период, которые будут служить основой для дальнейшего  развития экономических знаний.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старшем дошкольном возрасте вполне возможно знакомить ребенка с миром экономики как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одной из неотъемлемых сторон социальной жизни. При этом экономическое воспитание способно обогатить социально-коммуникативное и познавательное развитие старших дошкольников.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организованное экономическое воспитание способствует нравственному развитию ребенка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направлена на личностное развитие, на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ыормирование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интереса к различным видам экономической деятельности.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lvl="1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и задачи программы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424936" cy="583264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формированию основ экономических компетенций и финансовой грамотности у детей старшего дошкольного возраста посредством различных видов деятельности.</a:t>
            </a:r>
            <a:b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формированию у детей старшего дошкольного возраста представления о потребностях человека на основе экономических понятий;</a:t>
            </a:r>
            <a:b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продолжить формирование элементарных представлений о различных профессиях, о труде и продуктах труда;</a:t>
            </a:r>
            <a:b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формированию представления о доходах, расходах и потребностях семьи;</a:t>
            </a:r>
            <a:b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представление о деньгах и бережного отношения к ним; </a:t>
            </a:r>
            <a:b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социально-нравственные качества: трудолюбие, умение планировать дела;</a:t>
            </a:r>
            <a:b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обогащать словарь ребенка экономическими терминами;</a:t>
            </a:r>
            <a:b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Развивающие:  </a:t>
            </a: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экономическое мышление;</a:t>
            </a:r>
            <a:b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внимание, связную речь;</a:t>
            </a:r>
            <a:b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социально-нравственные качества;</a:t>
            </a:r>
            <a:br>
              <a:rPr lang="ru-RU" sz="3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Принципы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подходы к построению Программы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систематичности и последовательности;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цикличности построения программы;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природосообразности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приобщения детей к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нормам, традициям семьи, общества и государства. 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формирования познавательных интересов и познавательных действий ребенка в различных видах деятельности; 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возрастной адекватности дошкольного образования: соответствие условий, требований, методов возрасту и особенностям развития;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сотрудничества ДОУ с семьей.</a:t>
            </a:r>
            <a:r>
              <a:rPr lang="ru-RU" sz="1600" dirty="0"/>
              <a:t/>
            </a:r>
            <a:br>
              <a:rPr lang="ru-RU" sz="1600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548680"/>
          <a:ext cx="7992888" cy="512295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872208"/>
                <a:gridCol w="5184576"/>
                <a:gridCol w="936104"/>
              </a:tblGrid>
              <a:tr h="126353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Календарно-тематическое планирование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6353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 программы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 занятия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 часов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Деньги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«История возникновения денег»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7ч.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«Что такое деньги и какими они бывают?»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«Монеты и банкноты»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Монеткин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друзья»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«История о Рублике и его друзьях»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от подделок.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Викторина «Деньги»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1124744"/>
          <a:ext cx="7992888" cy="460109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68152"/>
                <a:gridCol w="5688632"/>
                <a:gridCol w="936104"/>
              </a:tblGrid>
              <a:tr h="126353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 программы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 занятия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 часов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Труд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Товар 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«Что такое труд?»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9ч.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«Что такое работа? Для чего родители ходят на работу?»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«В мире профессий»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«Что такое «товар»?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Откуда берутся товары в магазине?»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«Услуги и товары» 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«Цена товара»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«Труд в сказках»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Викторина «Труд-товар»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268760"/>
          <a:ext cx="7992888" cy="423025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68152"/>
                <a:gridCol w="5626968"/>
                <a:gridCol w="997768"/>
              </a:tblGrid>
              <a:tr h="12635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 программы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 занятия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 часов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Доходы-расходы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6ч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Обязательные и необязательные доходы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Откуда берутся деньги и на что тратятся?»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«Семейный бюджет»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«Экономия»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«Путешествие в сказочную страну Экономию»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1696</Words>
  <Application>Microsoft Office PowerPoint</Application>
  <PresentationFormat>Экран (4:3)</PresentationFormat>
  <Paragraphs>274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Муниципальное бюджетное дошкольное образовательное учреждение детский сад №89 «Крепыш»</vt:lpstr>
      <vt:lpstr> Стратегия повышения финансовой грамотности в Российской Федерации </vt:lpstr>
      <vt:lpstr>Новизна В Российской Федерации все большее внимание уделяется вопросам повышения уровня финансовой грамотности как важнейшего фактора экономического развития населения страны. Ребенок благодаря воспитателям (учителям) и родителям, приобретет доступные ему знания по финансовой грамотности  и поймет, какое место экономика занимает в его окружающей действительности. Актуальность  Программа «Азбука финансиста» приближает дошкольника к реальной жизни, развивает экономическое мышление, развиваются лидерские качества, расширит кругозор и словарный запас, усвоение экономических знаний на ступени дошкольного возраста – один из путей совершенствования нравственного и трудового воспитания. Важность решения этой проблемы определена Стратегией социально-экономического развития Югры до 2030 года, социального заказа общества и ориентирование на удовлетворение образовательных потребностей детей и родителей. </vt:lpstr>
      <vt:lpstr>                  Педагогическая целесообразность – навыки, умения, приобретенные ребенком в дошкольный период, которые будут служить основой для дальнейшего  развития экономических знаний.  в старшем дошкольном возрасте вполне возможно знакомить ребенка с миром экономики как c одной из неотъемлемых сторон социальной жизни. При этом экономическое воспитание способно обогатить социально-коммуникативное и познавательное развитие старших дошкольников.  Правильно организованное экономическое воспитание способствует нравственному развитию ребенка.  Программа направлена на личностное развитие, на ыормирование интереса к различным видам экономической деятельности.  </vt:lpstr>
      <vt:lpstr>Цели и задачи программы</vt:lpstr>
      <vt:lpstr>        Принципы и подходы к построению Программы  принцип систематичности и последовательности; принцип цикличности построения программы; принцип природосообразности; принцип приобщения детей к социокультурным нормам, традициям семьи, общества и государства.  принцип формирования познавательных интересов и познавательных действий ребенка в различных видах деятельности;  принцип возрастной адекватности дошкольного образования: соответствие условий, требований, методов возрасту и особенностям развития; принцип сотрудничества ДОУ с семьей. </vt:lpstr>
      <vt:lpstr>  </vt:lpstr>
      <vt:lpstr>  </vt:lpstr>
      <vt:lpstr>  </vt:lpstr>
      <vt:lpstr>Слайд 10</vt:lpstr>
      <vt:lpstr>Годовой календарный план-график проведения работы с детьми  </vt:lpstr>
      <vt:lpstr> Содержание раздела «Деньги» </vt:lpstr>
      <vt:lpstr>Раздел «Труд-товар» </vt:lpstr>
      <vt:lpstr> Раздел «Доходы» </vt:lpstr>
      <vt:lpstr>Слайд 15</vt:lpstr>
      <vt:lpstr> Раздел «Реклама» </vt:lpstr>
      <vt:lpstr>Раздел «Потребности» </vt:lpstr>
      <vt:lpstr>Описание вариативных форм, способов, методов, и средств реализации Программы </vt:lpstr>
      <vt:lpstr>Формы организации детей в зависимости от образовательных задач: </vt:lpstr>
      <vt:lpstr>Структура занятия: </vt:lpstr>
      <vt:lpstr>Мониторинг </vt:lpstr>
      <vt:lpstr>Слайд 22</vt:lpstr>
      <vt:lpstr>Организационно-педагогические условия</vt:lpstr>
      <vt:lpstr>Материально-техническое оснащение Программы </vt:lpstr>
      <vt:lpstr>Ресурсное обеспечение:  </vt:lpstr>
      <vt:lpstr>Слайд 26</vt:lpstr>
      <vt:lpstr>Взаимодействие с родителями воспитанников</vt:lpstr>
      <vt:lpstr>Диагностическая карта уровня финансово – экономических знаний дошкольников</vt:lpstr>
      <vt:lpstr>Диагностика для определения уровня финансово – экономических знаний старших дошкольников  </vt:lpstr>
      <vt:lpstr>Игры с экономическим содержанием  </vt:lpstr>
      <vt:lpstr>Муниципальное бюджетное дошкольное образовательное учреждение детский сад №89 «Крепыш»  Адрес: 628400, Россия, Тюменская обл, город Сургут,           ул.Лермонтова д. 2/1 (корпус № 2).  Адрес электронный почты:ds89@admsurgut.ru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a3as2</dc:creator>
  <cp:lastModifiedBy>a3.as.2015@gmail.com</cp:lastModifiedBy>
  <cp:revision>40</cp:revision>
  <dcterms:created xsi:type="dcterms:W3CDTF">2023-03-27T12:49:59Z</dcterms:created>
  <dcterms:modified xsi:type="dcterms:W3CDTF">2023-03-27T19:27:24Z</dcterms:modified>
</cp:coreProperties>
</file>